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89" r:id="rId3"/>
    <p:sldId id="326" r:id="rId4"/>
    <p:sldId id="376" r:id="rId5"/>
    <p:sldId id="377" r:id="rId6"/>
    <p:sldId id="393" r:id="rId7"/>
    <p:sldId id="396" r:id="rId8"/>
    <p:sldId id="395" r:id="rId9"/>
    <p:sldId id="394" r:id="rId10"/>
    <p:sldId id="378" r:id="rId11"/>
    <p:sldId id="379" r:id="rId12"/>
    <p:sldId id="329" r:id="rId13"/>
    <p:sldId id="330" r:id="rId14"/>
    <p:sldId id="381" r:id="rId15"/>
    <p:sldId id="392" r:id="rId16"/>
    <p:sldId id="332" r:id="rId17"/>
    <p:sldId id="391" r:id="rId18"/>
    <p:sldId id="362" r:id="rId19"/>
    <p:sldId id="360" r:id="rId20"/>
    <p:sldId id="363" r:id="rId21"/>
    <p:sldId id="364" r:id="rId22"/>
    <p:sldId id="365" r:id="rId23"/>
    <p:sldId id="317" r:id="rId24"/>
    <p:sldId id="359" r:id="rId25"/>
    <p:sldId id="343" r:id="rId26"/>
    <p:sldId id="331" r:id="rId27"/>
    <p:sldId id="333" r:id="rId28"/>
    <p:sldId id="334" r:id="rId29"/>
    <p:sldId id="336" r:id="rId30"/>
    <p:sldId id="355" r:id="rId31"/>
    <p:sldId id="335" r:id="rId32"/>
    <p:sldId id="356" r:id="rId33"/>
    <p:sldId id="337" r:id="rId34"/>
    <p:sldId id="358" r:id="rId35"/>
    <p:sldId id="344" r:id="rId36"/>
    <p:sldId id="357" r:id="rId37"/>
    <p:sldId id="351" r:id="rId38"/>
    <p:sldId id="350" r:id="rId39"/>
    <p:sldId id="352" r:id="rId40"/>
    <p:sldId id="353" r:id="rId41"/>
    <p:sldId id="354" r:id="rId42"/>
    <p:sldId id="374" r:id="rId43"/>
    <p:sldId id="375" r:id="rId44"/>
    <p:sldId id="380" r:id="rId45"/>
    <p:sldId id="371" r:id="rId46"/>
    <p:sldId id="372" r:id="rId47"/>
    <p:sldId id="279" r:id="rId48"/>
    <p:sldId id="383" r:id="rId49"/>
    <p:sldId id="281" r:id="rId50"/>
    <p:sldId id="369" r:id="rId51"/>
    <p:sldId id="370" r:id="rId52"/>
    <p:sldId id="259" r:id="rId53"/>
    <p:sldId id="366" r:id="rId54"/>
    <p:sldId id="287" r:id="rId55"/>
    <p:sldId id="319" r:id="rId56"/>
    <p:sldId id="321" r:id="rId57"/>
    <p:sldId id="323" r:id="rId58"/>
    <p:sldId id="367" r:id="rId59"/>
    <p:sldId id="324" r:id="rId60"/>
    <p:sldId id="368" r:id="rId61"/>
    <p:sldId id="389" r:id="rId62"/>
    <p:sldId id="325" r:id="rId63"/>
    <p:sldId id="387" r:id="rId64"/>
    <p:sldId id="386" r:id="rId65"/>
    <p:sldId id="39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71" autoAdjust="0"/>
  </p:normalViewPr>
  <p:slideViewPr>
    <p:cSldViewPr snapToGrid="0">
      <p:cViewPr varScale="1">
        <p:scale>
          <a:sx n="68" d="100"/>
          <a:sy n="68" d="100"/>
        </p:scale>
        <p:origin x="538" y="10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30/05/2018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fontAlgn="base"/>
            <a:r>
              <a:rPr lang="pt-BR" sz="1200" b="0" i="0" kern="1200" dirty="0" smtClean="0">
                <a:solidFill>
                  <a:schemeClr val="tx1"/>
                </a:solidFill>
                <a:effectLst/>
                <a:latin typeface="+mn-lt"/>
                <a:ea typeface="+mn-ea"/>
                <a:cs typeface="+mn-cs"/>
              </a:rPr>
              <a:t>A principal diferença entre ambos é que SOAP é um protocolo que utiliza envelopamento próprio (SOAP Envelopes) no HTTP para fazer chamadas RPC  usando XML, enquanto REST é um modelo arquitetural que segue as </a:t>
            </a:r>
            <a:r>
              <a:rPr lang="pt-BR" sz="1200" b="0" i="0" kern="1200" dirty="0" err="1" smtClean="0">
                <a:solidFill>
                  <a:schemeClr val="tx1"/>
                </a:solidFill>
                <a:effectLst/>
                <a:latin typeface="+mn-lt"/>
                <a:ea typeface="+mn-ea"/>
                <a:cs typeface="+mn-cs"/>
              </a:rPr>
              <a:t>constraints</a:t>
            </a:r>
            <a:r>
              <a:rPr lang="pt-BR" sz="1200" b="0" i="0" kern="1200" dirty="0" smtClean="0">
                <a:solidFill>
                  <a:schemeClr val="tx1"/>
                </a:solidFill>
                <a:effectLst/>
                <a:latin typeface="+mn-lt"/>
                <a:ea typeface="+mn-ea"/>
                <a:cs typeface="+mn-cs"/>
              </a:rPr>
              <a:t> de definidas por Roy Fielding.</a:t>
            </a:r>
          </a:p>
          <a:p>
            <a:pPr fontAlgn="base"/>
            <a:r>
              <a:rPr lang="pt-BR" sz="1200" b="0" i="0" kern="1200" dirty="0" smtClean="0">
                <a:solidFill>
                  <a:schemeClr val="tx1"/>
                </a:solidFill>
                <a:effectLst/>
                <a:latin typeface="+mn-lt"/>
                <a:ea typeface="+mn-ea"/>
                <a:cs typeface="+mn-cs"/>
              </a:rPr>
              <a:t>SOAP</a:t>
            </a:r>
          </a:p>
          <a:p>
            <a:pPr lvl="1" fontAlgn="base"/>
            <a:r>
              <a:rPr lang="pt-BR" sz="1200" b="0" i="0" kern="1200" dirty="0" smtClean="0">
                <a:solidFill>
                  <a:schemeClr val="tx1"/>
                </a:solidFill>
                <a:effectLst/>
                <a:latin typeface="+mn-lt"/>
                <a:ea typeface="+mn-ea"/>
                <a:cs typeface="+mn-cs"/>
              </a:rPr>
              <a:t>Protocolo;</a:t>
            </a:r>
          </a:p>
          <a:p>
            <a:pPr lvl="1" fontAlgn="base"/>
            <a:r>
              <a:rPr lang="pt-BR" sz="1200" b="0" i="0" kern="1200" dirty="0" smtClean="0">
                <a:solidFill>
                  <a:schemeClr val="tx1"/>
                </a:solidFill>
                <a:effectLst/>
                <a:latin typeface="+mn-lt"/>
                <a:ea typeface="+mn-ea"/>
                <a:cs typeface="+mn-cs"/>
              </a:rPr>
              <a:t>Usa </a:t>
            </a:r>
            <a:r>
              <a:rPr lang="pt-BR" sz="1200" b="0" i="0" kern="1200" dirty="0" err="1" smtClean="0">
                <a:solidFill>
                  <a:schemeClr val="tx1"/>
                </a:solidFill>
                <a:effectLst/>
                <a:latin typeface="+mn-lt"/>
                <a:ea typeface="+mn-ea"/>
                <a:cs typeface="+mn-cs"/>
              </a:rPr>
              <a:t>soap:envelope</a:t>
            </a:r>
            <a:r>
              <a:rPr lang="pt-BR" sz="1200" b="0" i="0" kern="1200" dirty="0" smtClean="0">
                <a:solidFill>
                  <a:schemeClr val="tx1"/>
                </a:solidFill>
                <a:effectLst/>
                <a:latin typeface="+mn-lt"/>
                <a:ea typeface="+mn-ea"/>
                <a:cs typeface="+mn-cs"/>
              </a:rPr>
              <a:t> no HTTP para chamadas RPC;</a:t>
            </a:r>
          </a:p>
          <a:p>
            <a:pPr lvl="1" fontAlgn="base"/>
            <a:r>
              <a:rPr lang="pt-BR" sz="1200" b="0" i="0" kern="1200" dirty="0" smtClean="0">
                <a:solidFill>
                  <a:schemeClr val="tx1"/>
                </a:solidFill>
                <a:effectLst/>
                <a:latin typeface="+mn-lt"/>
                <a:ea typeface="+mn-ea"/>
                <a:cs typeface="+mn-cs"/>
              </a:rPr>
              <a:t>Suportar XML</a:t>
            </a:r>
          </a:p>
          <a:p>
            <a:pPr fontAlgn="base"/>
            <a:r>
              <a:rPr lang="pt-BR" sz="1200" b="0" i="0" kern="1200" dirty="0" smtClean="0">
                <a:solidFill>
                  <a:schemeClr val="tx1"/>
                </a:solidFill>
                <a:effectLst/>
                <a:latin typeface="+mn-lt"/>
                <a:ea typeface="+mn-ea"/>
                <a:cs typeface="+mn-cs"/>
              </a:rPr>
              <a:t>REST</a:t>
            </a:r>
          </a:p>
          <a:p>
            <a:pPr lvl="1" fontAlgn="base"/>
            <a:r>
              <a:rPr lang="pt-BR" sz="1200" b="0" i="0" kern="1200" dirty="0" smtClean="0">
                <a:solidFill>
                  <a:schemeClr val="tx1"/>
                </a:solidFill>
                <a:effectLst/>
                <a:latin typeface="+mn-lt"/>
                <a:ea typeface="+mn-ea"/>
                <a:cs typeface="+mn-cs"/>
              </a:rPr>
              <a:t>Modelo arquitetural;</a:t>
            </a:r>
          </a:p>
          <a:p>
            <a:pPr lvl="1" fontAlgn="base"/>
            <a:r>
              <a:rPr lang="pt-BR" sz="1200" b="0" i="0" kern="1200" dirty="0" smtClean="0">
                <a:solidFill>
                  <a:schemeClr val="tx1"/>
                </a:solidFill>
                <a:effectLst/>
                <a:latin typeface="+mn-lt"/>
                <a:ea typeface="+mn-ea"/>
                <a:cs typeface="+mn-cs"/>
              </a:rPr>
              <a:t>Usa requisições HTTP simples;</a:t>
            </a:r>
          </a:p>
          <a:p>
            <a:pPr lvl="1" fontAlgn="base"/>
            <a:r>
              <a:rPr lang="pt-BR" sz="1200" b="0" i="0" kern="1200" dirty="0" smtClean="0">
                <a:solidFill>
                  <a:schemeClr val="tx1"/>
                </a:solidFill>
                <a:effectLst/>
                <a:latin typeface="+mn-lt"/>
                <a:ea typeface="+mn-ea"/>
                <a:cs typeface="+mn-cs"/>
              </a:rPr>
              <a:t>Suporte a XML, JSON e YAML</a:t>
            </a:r>
          </a:p>
          <a:p>
            <a:pPr fontAlgn="base"/>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6</a:t>
            </a:fld>
            <a:endParaRPr lang="pt-BR"/>
          </a:p>
        </p:txBody>
      </p:sp>
    </p:spTree>
    <p:extLst>
      <p:ext uri="{BB962C8B-B14F-4D97-AF65-F5344CB8AC3E}">
        <p14:creationId xmlns:p14="http://schemas.microsoft.com/office/powerpoint/2010/main" val="79177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11</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21</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56</a:t>
            </a:fld>
            <a:endParaRPr lang="pt-BR"/>
          </a:p>
        </p:txBody>
      </p:sp>
    </p:spTree>
    <p:extLst>
      <p:ext uri="{BB962C8B-B14F-4D97-AF65-F5344CB8AC3E}">
        <p14:creationId xmlns:p14="http://schemas.microsoft.com/office/powerpoint/2010/main" val="383541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5/30/2018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5/30/2018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Definindo REST</a:t>
            </a:r>
            <a:r>
              <a:rPr lang="pt-BR" dirty="0"/>
              <a: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err="1" smtClean="0"/>
              <a:t>restriçoes</a:t>
            </a:r>
            <a:endParaRPr lang="pt-BR" dirty="0"/>
          </a:p>
        </p:txBody>
      </p:sp>
      <p:sp>
        <p:nvSpPr>
          <p:cNvPr id="3" name="Espaço Reservado para Conteúdo 2"/>
          <p:cNvSpPr>
            <a:spLocks noGrp="1"/>
          </p:cNvSpPr>
          <p:nvPr>
            <p:ph idx="1"/>
          </p:nvPr>
        </p:nvSpPr>
        <p:spPr>
          <a:xfrm>
            <a:off x="584735" y="1270000"/>
            <a:ext cx="4803494" cy="5150734"/>
          </a:xfrm>
        </p:spPr>
        <p:txBody>
          <a:bodyPr>
            <a:normAutofit fontScale="92500"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smtClean="0"/>
              <a:t>O servidor </a:t>
            </a:r>
            <a:r>
              <a:rPr lang="pt-BR" sz="2400" dirty="0"/>
              <a:t>não </a:t>
            </a:r>
            <a:r>
              <a:rPr lang="pt-BR" sz="2400" dirty="0" smtClean="0"/>
              <a:t>deve guardar </a:t>
            </a:r>
            <a:r>
              <a:rPr lang="pt-BR" sz="2400" dirty="0"/>
              <a:t>o estado do </a:t>
            </a:r>
            <a:r>
              <a:rPr lang="pt-BR" sz="2400" dirty="0" smtClean="0"/>
              <a:t>cliente. Cada </a:t>
            </a:r>
            <a:r>
              <a:rPr lang="pt-BR" sz="2400" dirty="0" err="1"/>
              <a:t>request</a:t>
            </a:r>
            <a:r>
              <a:rPr lang="pt-BR" sz="2400" dirty="0"/>
              <a:t> de um cliente contém todas as informações necessárias para atendê-la.</a:t>
            </a:r>
            <a:endParaRPr lang="pt-BR" sz="3600" dirty="0" smtClean="0"/>
          </a:p>
          <a:p>
            <a:pPr marL="742950" indent="-742950">
              <a:buFont typeface="+mj-lt"/>
              <a:buAutoNum type="arabicPeriod" startAt="3"/>
            </a:pPr>
            <a:r>
              <a:rPr lang="pt-BR" sz="3600" dirty="0" err="1" smtClean="0"/>
              <a:t>Cacheável</a:t>
            </a:r>
            <a:endParaRPr lang="pt-BR" sz="2400" dirty="0"/>
          </a:p>
          <a:p>
            <a:pPr marL="0" indent="0">
              <a:buNone/>
            </a:pPr>
            <a:r>
              <a:rPr lang="pt-BR" sz="2400" dirty="0"/>
              <a:t>O cliente deve ser informado sobre </a:t>
            </a:r>
            <a:r>
              <a:rPr lang="pt-BR" sz="2400" dirty="0" smtClean="0"/>
              <a:t>as propriedades </a:t>
            </a:r>
            <a:r>
              <a:rPr lang="pt-BR" sz="2400" dirty="0"/>
              <a:t>de cache de um </a:t>
            </a:r>
            <a:r>
              <a:rPr lang="pt-BR" sz="2400" dirty="0" smtClean="0"/>
              <a:t>recurso para que </a:t>
            </a:r>
            <a:r>
              <a:rPr lang="pt-BR" sz="2400" dirty="0"/>
              <a:t>possa </a:t>
            </a:r>
            <a:r>
              <a:rPr lang="pt-BR" sz="2400" dirty="0" smtClean="0"/>
              <a:t>decidir quando </a:t>
            </a:r>
            <a:r>
              <a:rPr lang="pt-BR" sz="2400" dirty="0"/>
              <a:t>deve ou não </a:t>
            </a:r>
            <a:r>
              <a:rPr lang="pt-BR" sz="2400" dirty="0" smtClean="0"/>
              <a:t>utilizar cache</a:t>
            </a:r>
            <a:r>
              <a:rPr lang="pt-BR" sz="2400" dirty="0"/>
              <a:t>.</a:t>
            </a:r>
          </a:p>
          <a:p>
            <a:pPr marL="0" indent="0">
              <a:buNone/>
            </a:pPr>
            <a:endParaRPr lang="pt-BR" sz="3600" dirty="0"/>
          </a:p>
        </p:txBody>
      </p:sp>
      <p:sp>
        <p:nvSpPr>
          <p:cNvPr id="4" name="Espaço Reservado para Conteúdo 2"/>
          <p:cNvSpPr txBox="1">
            <a:spLocks/>
          </p:cNvSpPr>
          <p:nvPr/>
        </p:nvSpPr>
        <p:spPr>
          <a:xfrm>
            <a:off x="5625296" y="1270002"/>
            <a:ext cx="6227181" cy="515073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r>
              <a:rPr lang="pt-BR" sz="2400" dirty="0" smtClean="0"/>
              <a:t>.</a:t>
            </a:r>
          </a:p>
          <a:p>
            <a:r>
              <a:rPr lang="pt-BR" sz="2100" dirty="0"/>
              <a:t>Identificação de recursos (URI).</a:t>
            </a:r>
          </a:p>
          <a:p>
            <a:r>
              <a:rPr lang="pt-BR" sz="2100" dirty="0"/>
              <a:t>Manipulação de recursos a partir de suas representações.</a:t>
            </a:r>
          </a:p>
          <a:p>
            <a:r>
              <a:rPr lang="pt-BR" sz="2100" dirty="0"/>
              <a:t>Mensagens auto descritivas.</a:t>
            </a:r>
          </a:p>
          <a:p>
            <a:r>
              <a:rPr lang="pt-BR" sz="2100" dirty="0"/>
              <a:t>HATEOAS</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r>
              <a:rPr lang="pt-BR" sz="2400" dirty="0" smtClean="0"/>
              <a:t>;</a:t>
            </a:r>
          </a:p>
          <a:p>
            <a:pPr marL="0" indent="0">
              <a:buNone/>
            </a:pPr>
            <a:endParaRPr lang="pt-BR" sz="2400" dirty="0"/>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520" y="1320800"/>
            <a:ext cx="8752294" cy="5043049"/>
          </a:xfrm>
          <a:prstGeom prst="rect">
            <a:avLst/>
          </a:prstGeom>
        </p:spPr>
      </p:pic>
    </p:spTree>
    <p:extLst>
      <p:ext uri="{BB962C8B-B14F-4D97-AF65-F5344CB8AC3E}">
        <p14:creationId xmlns:p14="http://schemas.microsoft.com/office/powerpoint/2010/main" val="3437698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372" y="1320800"/>
            <a:ext cx="9642589" cy="5356994"/>
          </a:xfrm>
          <a:prstGeom prst="rect">
            <a:avLst/>
          </a:prstGeom>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61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ítulo 1"/>
          <p:cNvSpPr txBox="1">
            <a:spLocks/>
          </p:cNvSpPr>
          <p:nvPr/>
        </p:nvSpPr>
        <p:spPr>
          <a:xfrm>
            <a:off x="1973484" y="491441"/>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chemeClr val="tx1"/>
                </a:solidFill>
              </a:rPr>
              <a:t>O que </a:t>
            </a:r>
            <a:r>
              <a:rPr lang="en-US" sz="4400" b="1" dirty="0" err="1" smtClean="0">
                <a:solidFill>
                  <a:schemeClr val="tx1"/>
                </a:solidFill>
              </a:rPr>
              <a:t>são</a:t>
            </a:r>
            <a:r>
              <a:rPr lang="en-US" sz="4400" b="1" dirty="0" smtClean="0">
                <a:solidFill>
                  <a:schemeClr val="tx1"/>
                </a:solidFill>
              </a:rPr>
              <a:t> </a:t>
            </a:r>
            <a:r>
              <a:rPr lang="en-US" sz="4400" b="1" dirty="0" err="1" smtClean="0">
                <a:solidFill>
                  <a:schemeClr val="tx1"/>
                </a:solidFill>
              </a:rPr>
              <a:t>Webservices</a:t>
            </a:r>
            <a:endParaRPr lang="pt-BR" sz="4400" b="1" dirty="0">
              <a:solidFill>
                <a:schemeClr val="tx1"/>
              </a:solidFill>
            </a:endParaRPr>
          </a:p>
        </p:txBody>
      </p:sp>
      <p:pic>
        <p:nvPicPr>
          <p:cNvPr id="1030" name="Picture 6"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22" y="2013995"/>
            <a:ext cx="5561771" cy="44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4" y="561393"/>
            <a:ext cx="11144191" cy="5612833"/>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verbo HTTP</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79" y="1568580"/>
            <a:ext cx="10733265" cy="5000171"/>
          </a:xfrm>
          <a:prstGeom prst="rect">
            <a:avLst/>
          </a:prstGeom>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verbo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verbo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verbo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verbo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verbo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verbo</a:t>
            </a:r>
            <a:r>
              <a:rPr lang="pt-BR" sz="2400" dirty="0"/>
              <a:t> </a:t>
            </a:r>
            <a:r>
              <a:rPr lang="pt-BR" sz="2400" b="1" dirty="0">
                <a:solidFill>
                  <a:schemeClr val="accent1"/>
                </a:solidFill>
              </a:rPr>
              <a:t>HEAD</a:t>
            </a:r>
            <a:r>
              <a:rPr lang="pt-BR" sz="2400" dirty="0"/>
              <a:t> possui uma funcionalidade similar ao </a:t>
            </a:r>
            <a:r>
              <a:rPr lang="pt-BR" sz="2400" dirty="0" smtClean="0"/>
              <a:t>verbo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verbo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verbo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verbo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a:t>
            </a:r>
            <a:r>
              <a:rPr lang="pt-BR" sz="2400"/>
              <a:t>O </a:t>
            </a:r>
            <a:r>
              <a:rPr lang="pt-BR" sz="2400" smtClean="0"/>
              <a:t>verbo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solidFill>
                  <a:schemeClr val="tx1"/>
                </a:solidFill>
              </a:rPr>
              <a:t>Como funciona um </a:t>
            </a:r>
            <a:r>
              <a:rPr lang="pt-BR" dirty="0" err="1" smtClean="0">
                <a:solidFill>
                  <a:schemeClr val="tx1"/>
                </a:solidFill>
              </a:rPr>
              <a:t>token</a:t>
            </a:r>
            <a:r>
              <a:rPr lang="pt-BR" dirty="0" smtClean="0">
                <a:solidFill>
                  <a:schemeClr val="tx1"/>
                </a:solidFill>
              </a:rPr>
              <a:t> de autenticação</a:t>
            </a:r>
            <a:endParaRPr lang="pt-BR" dirty="0">
              <a:solidFill>
                <a:schemeClr val="tx1"/>
              </a:solidFill>
            </a:endParaRPr>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641033"/>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
            <a:ext cx="12432665" cy="6998389"/>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0" y="335280"/>
            <a:ext cx="12432665" cy="1351280"/>
          </a:xfrm>
          <a:prstGeom prst="rect">
            <a:avLst/>
          </a:prstGeom>
          <a:no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smtClean="0"/>
              <a:t>Intervalos </a:t>
            </a:r>
            <a:r>
              <a:rPr lang="pt-BR" sz="4400" dirty="0"/>
              <a:t>de </a:t>
            </a:r>
            <a:r>
              <a:rPr lang="pt-BR" sz="4400" dirty="0" smtClean="0"/>
              <a:t>tempo</a:t>
            </a:r>
          </a:p>
          <a:p>
            <a:r>
              <a:rPr lang="pt-BR" sz="4400" dirty="0"/>
              <a:t>T</a:t>
            </a:r>
            <a:r>
              <a:rPr lang="pt-BR" sz="4400" dirty="0" smtClean="0"/>
              <a: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9682008" cy="4697411"/>
          </a:xfrm>
        </p:spPr>
        <p:txBody>
          <a:bodyPr>
            <a:noAutofit/>
          </a:bodyPr>
          <a:lstStyle/>
          <a:p>
            <a:r>
              <a:rPr lang="pt-BR" sz="4000" dirty="0" smtClean="0"/>
              <a:t>Timeouts</a:t>
            </a:r>
          </a:p>
          <a:p>
            <a:r>
              <a:rPr lang="pt-BR" sz="4000" dirty="0" err="1" smtClean="0"/>
              <a:t>Downtime</a:t>
            </a:r>
            <a:endParaRPr lang="pt-BR" sz="4000" dirty="0" smtClean="0"/>
          </a:p>
          <a:p>
            <a:r>
              <a:rPr lang="pt-BR" sz="4000" dirty="0" smtClean="0"/>
              <a:t>SSL</a:t>
            </a:r>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Exportações</a:t>
            </a:r>
            <a:endParaRPr lang="pt-BR" sz="4000" dirty="0"/>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fightstate1-devise.netdna-ssl.com/wp-content/uploads/2015/08/chucknorris-and-brucelee-66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
            <a:ext cx="12192000" cy="7389091"/>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149649" y="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400" dirty="0" smtClean="0">
                <a:solidFill>
                  <a:schemeClr val="bg1"/>
                </a:solidFill>
              </a:rPr>
              <a:t>REST x SOAP!</a:t>
            </a:r>
            <a:endParaRPr lang="pt-BR" sz="4400" dirty="0">
              <a:solidFill>
                <a:schemeClr val="bg1"/>
              </a:solidFill>
            </a:endParaRPr>
          </a:p>
        </p:txBody>
      </p:sp>
    </p:spTree>
    <p:extLst>
      <p:ext uri="{BB962C8B-B14F-4D97-AF65-F5344CB8AC3E}">
        <p14:creationId xmlns:p14="http://schemas.microsoft.com/office/powerpoint/2010/main" val="2293658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p:txBody>
          <a:bodyPr>
            <a:noAutofit/>
          </a:bodyPr>
          <a:lstStyle/>
          <a:p>
            <a:r>
              <a:rPr lang="pt-BR" sz="3600" dirty="0" smtClean="0"/>
              <a:t>Exportações</a:t>
            </a:r>
          </a:p>
          <a:p>
            <a:r>
              <a:rPr lang="pt-BR" sz="3600" dirty="0" smtClean="0"/>
              <a:t>I18n / </a:t>
            </a:r>
            <a:r>
              <a:rPr lang="pt-BR" sz="3600" dirty="0" err="1" smtClean="0"/>
              <a:t>Globalization</a:t>
            </a:r>
            <a:endParaRPr lang="pt-BR" sz="3600" dirty="0" smtClean="0"/>
          </a:p>
          <a:p>
            <a:r>
              <a:rPr lang="pt-BR" sz="3600" dirty="0" smtClean="0"/>
              <a:t>Notificações</a:t>
            </a:r>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757857468"/>
              </p:ext>
            </p:extLst>
          </p:nvPr>
        </p:nvGraphicFramePr>
        <p:xfrm>
          <a:off x="685801" y="350522"/>
          <a:ext cx="10881360" cy="6320790"/>
        </p:xfrm>
        <a:graphic>
          <a:graphicData uri="http://schemas.openxmlformats.org/drawingml/2006/table">
            <a:tbl>
              <a:tblPr firstRow="1" bandRow="1">
                <a:tableStyleId>{5C22544A-7EE6-4342-B048-85BDC9FD1C3A}</a:tableStyleId>
              </a:tblPr>
              <a:tblGrid>
                <a:gridCol w="838199"/>
                <a:gridCol w="4867275"/>
                <a:gridCol w="5175886"/>
              </a:tblGrid>
              <a:tr h="748665">
                <a:tc>
                  <a:txBody>
                    <a:bodyPr/>
                    <a:lstStyle/>
                    <a:p>
                      <a:pPr algn="ctr">
                        <a:lnSpc>
                          <a:spcPct val="200000"/>
                        </a:lnSpc>
                      </a:pPr>
                      <a:r>
                        <a:rPr lang="pt-BR" dirty="0" smtClean="0"/>
                        <a:t>#</a:t>
                      </a:r>
                      <a:endParaRPr lang="pt-BR" dirty="0"/>
                    </a:p>
                  </a:txBody>
                  <a:tcPr/>
                </a:tc>
                <a:tc>
                  <a:txBody>
                    <a:bodyPr/>
                    <a:lstStyle/>
                    <a:p>
                      <a:pPr algn="ctr">
                        <a:lnSpc>
                          <a:spcPct val="200000"/>
                        </a:lnSpc>
                      </a:pPr>
                      <a:r>
                        <a:rPr lang="pt-BR" dirty="0" smtClean="0"/>
                        <a:t>SOAP</a:t>
                      </a:r>
                      <a:endParaRPr lang="pt-BR" dirty="0"/>
                    </a:p>
                  </a:txBody>
                  <a:tcPr/>
                </a:tc>
                <a:tc>
                  <a:txBody>
                    <a:bodyPr/>
                    <a:lstStyle/>
                    <a:p>
                      <a:pPr algn="ctr">
                        <a:lnSpc>
                          <a:spcPct val="200000"/>
                        </a:lnSpc>
                      </a:pPr>
                      <a:r>
                        <a:rPr lang="pt-BR" dirty="0" smtClean="0"/>
                        <a:t>REST</a:t>
                      </a:r>
                      <a:endParaRPr lang="pt-BR" dirty="0"/>
                    </a:p>
                  </a:txBody>
                  <a:tcPr/>
                </a:tc>
              </a:tr>
              <a:tr h="748665">
                <a:tc>
                  <a:txBody>
                    <a:bodyPr/>
                    <a:lstStyle/>
                    <a:p>
                      <a:pPr algn="ctr">
                        <a:lnSpc>
                          <a:spcPct val="200000"/>
                        </a:lnSpc>
                      </a:pPr>
                      <a:r>
                        <a:rPr lang="pt-BR" dirty="0" smtClean="0"/>
                        <a:t>1</a:t>
                      </a:r>
                      <a:endParaRPr lang="pt-BR" dirty="0"/>
                    </a:p>
                  </a:txBody>
                  <a:tcPr/>
                </a:tc>
                <a:tc>
                  <a:txBody>
                    <a:bodyPr/>
                    <a:lstStyle/>
                    <a:p>
                      <a:r>
                        <a:rPr lang="pt-BR" dirty="0" smtClean="0"/>
                        <a:t>Protocolo de troca de mensagens em XML</a:t>
                      </a:r>
                      <a:endParaRPr lang="pt-BR" dirty="0"/>
                    </a:p>
                  </a:txBody>
                  <a:tcPr/>
                </a:tc>
                <a:tc>
                  <a:txBody>
                    <a:bodyPr/>
                    <a:lstStyle/>
                    <a:p>
                      <a:r>
                        <a:rPr lang="pt-BR" dirty="0" smtClean="0"/>
                        <a:t>Um estilo arquitetural </a:t>
                      </a:r>
                      <a:endParaRPr lang="pt-BR" dirty="0"/>
                    </a:p>
                  </a:txBody>
                  <a:tcPr/>
                </a:tc>
              </a:tr>
              <a:tr h="748665">
                <a:tc>
                  <a:txBody>
                    <a:bodyPr/>
                    <a:lstStyle/>
                    <a:p>
                      <a:pPr algn="ctr">
                        <a:lnSpc>
                          <a:spcPct val="200000"/>
                        </a:lnSpc>
                      </a:pPr>
                      <a:r>
                        <a:rPr lang="pt-BR" dirty="0" smtClean="0"/>
                        <a:t>2</a:t>
                      </a:r>
                      <a:endParaRPr lang="pt-BR" dirty="0"/>
                    </a:p>
                  </a:txBody>
                  <a:tcPr/>
                </a:tc>
                <a:tc>
                  <a:txBody>
                    <a:bodyPr/>
                    <a:lstStyle/>
                    <a:p>
                      <a:r>
                        <a:rPr lang="pt-BR" dirty="0" smtClean="0"/>
                        <a:t>Usa WSDL na comunicação entre cliente e servidor</a:t>
                      </a:r>
                      <a:endParaRPr lang="pt-BR" dirty="0"/>
                    </a:p>
                  </a:txBody>
                  <a:tcPr/>
                </a:tc>
                <a:tc>
                  <a:txBody>
                    <a:bodyPr/>
                    <a:lstStyle/>
                    <a:p>
                      <a:r>
                        <a:rPr lang="pt-BR" dirty="0" smtClean="0"/>
                        <a:t>Usa XML, JSON etc. para enviar e receber dados</a:t>
                      </a:r>
                      <a:endParaRPr lang="pt-BR" dirty="0"/>
                    </a:p>
                  </a:txBody>
                  <a:tcPr/>
                </a:tc>
              </a:tr>
              <a:tr h="748665">
                <a:tc>
                  <a:txBody>
                    <a:bodyPr/>
                    <a:lstStyle/>
                    <a:p>
                      <a:pPr algn="ctr">
                        <a:lnSpc>
                          <a:spcPct val="200000"/>
                        </a:lnSpc>
                      </a:pPr>
                      <a:r>
                        <a:rPr lang="pt-BR" dirty="0" smtClean="0"/>
                        <a:t>3</a:t>
                      </a:r>
                    </a:p>
                  </a:txBody>
                  <a:tcPr/>
                </a:tc>
                <a:tc>
                  <a:txBody>
                    <a:bodyPr/>
                    <a:lstStyle/>
                    <a:p>
                      <a:r>
                        <a:rPr lang="pt-BR" dirty="0" smtClean="0"/>
                        <a:t>Invoca serviços através de chamadas de método</a:t>
                      </a:r>
                      <a:r>
                        <a:rPr lang="pt-BR" baseline="0" dirty="0" smtClean="0"/>
                        <a:t> RPC</a:t>
                      </a:r>
                      <a:endParaRPr lang="pt-BR" dirty="0"/>
                    </a:p>
                  </a:txBody>
                  <a:tcPr/>
                </a:tc>
                <a:tc>
                  <a:txBody>
                    <a:bodyPr/>
                    <a:lstStyle/>
                    <a:p>
                      <a:r>
                        <a:rPr lang="pt-BR" dirty="0" smtClean="0"/>
                        <a:t>Simplesmente</a:t>
                      </a:r>
                      <a:r>
                        <a:rPr lang="pt-BR" baseline="0" dirty="0" smtClean="0"/>
                        <a:t> chama serviços via URL path</a:t>
                      </a:r>
                      <a:endParaRPr lang="pt-BR" dirty="0"/>
                    </a:p>
                  </a:txBody>
                  <a:tcPr/>
                </a:tc>
              </a:tr>
              <a:tr h="748665">
                <a:tc>
                  <a:txBody>
                    <a:bodyPr/>
                    <a:lstStyle/>
                    <a:p>
                      <a:pPr algn="ctr">
                        <a:lnSpc>
                          <a:spcPct val="200000"/>
                        </a:lnSpc>
                      </a:pPr>
                      <a:r>
                        <a:rPr lang="pt-BR" dirty="0" smtClean="0"/>
                        <a:t>4</a:t>
                      </a:r>
                      <a:endParaRPr lang="pt-BR" dirty="0"/>
                    </a:p>
                  </a:txBody>
                  <a:tcPr/>
                </a:tc>
                <a:tc>
                  <a:txBody>
                    <a:bodyPr/>
                    <a:lstStyle/>
                    <a:p>
                      <a:r>
                        <a:rPr lang="pt-BR" dirty="0" smtClean="0"/>
                        <a:t>Não retorna um resultado facilmente</a:t>
                      </a:r>
                      <a:r>
                        <a:rPr lang="pt-BR" baseline="0" dirty="0" smtClean="0"/>
                        <a:t> </a:t>
                      </a:r>
                      <a:r>
                        <a:rPr lang="pt-BR" dirty="0" smtClean="0"/>
                        <a:t>legível para humanos</a:t>
                      </a:r>
                      <a:endParaRPr lang="pt-BR" dirty="0"/>
                    </a:p>
                  </a:txBody>
                  <a:tcPr/>
                </a:tc>
                <a:tc>
                  <a:txBody>
                    <a:bodyPr/>
                    <a:lstStyle/>
                    <a:p>
                      <a:r>
                        <a:rPr lang="pt-BR" dirty="0" smtClean="0"/>
                        <a:t>Resultado legível por humanos</a:t>
                      </a:r>
                      <a:r>
                        <a:rPr lang="pt-BR" baseline="0" dirty="0" smtClean="0"/>
                        <a:t> já que é simplesmente JSON ou XML por exemplo</a:t>
                      </a:r>
                      <a:endParaRPr lang="pt-BR" dirty="0"/>
                    </a:p>
                  </a:txBody>
                  <a:tcPr/>
                </a:tc>
              </a:tr>
              <a:tr h="748665">
                <a:tc>
                  <a:txBody>
                    <a:bodyPr/>
                    <a:lstStyle/>
                    <a:p>
                      <a:pPr algn="ctr">
                        <a:lnSpc>
                          <a:spcPct val="200000"/>
                        </a:lnSpc>
                      </a:pPr>
                      <a:r>
                        <a:rPr lang="pt-BR" dirty="0" smtClean="0"/>
                        <a:t>5</a:t>
                      </a:r>
                      <a:endParaRPr lang="pt-BR" dirty="0"/>
                    </a:p>
                  </a:txBody>
                  <a:tcPr/>
                </a:tc>
                <a:tc>
                  <a:txBody>
                    <a:bodyPr/>
                    <a:lstStyle/>
                    <a:p>
                      <a:r>
                        <a:rPr lang="pt-BR" dirty="0" smtClean="0"/>
                        <a:t>Comunicação</a:t>
                      </a:r>
                      <a:r>
                        <a:rPr lang="pt-BR" baseline="0" dirty="0" smtClean="0"/>
                        <a:t> feita por HTTP mas pode usar outros protocolos como SMTP, FTP </a:t>
                      </a:r>
                      <a:r>
                        <a:rPr lang="pt-BR" baseline="0" dirty="0" err="1" smtClean="0"/>
                        <a:t>etc</a:t>
                      </a:r>
                      <a:endParaRPr lang="pt-BR" dirty="0"/>
                    </a:p>
                  </a:txBody>
                  <a:tcPr/>
                </a:tc>
                <a:tc>
                  <a:txBody>
                    <a:bodyPr/>
                    <a:lstStyle/>
                    <a:p>
                      <a:r>
                        <a:rPr lang="pt-BR" dirty="0" smtClean="0"/>
                        <a:t>Comunicação</a:t>
                      </a:r>
                      <a:r>
                        <a:rPr lang="pt-BR" baseline="0" dirty="0" smtClean="0"/>
                        <a:t> feita unicamente por HTTP</a:t>
                      </a:r>
                      <a:endParaRPr lang="pt-BR" dirty="0"/>
                    </a:p>
                  </a:txBody>
                  <a:tcPr/>
                </a:tc>
              </a:tr>
              <a:tr h="748665">
                <a:tc>
                  <a:txBody>
                    <a:bodyPr/>
                    <a:lstStyle/>
                    <a:p>
                      <a:pPr algn="ctr">
                        <a:lnSpc>
                          <a:spcPct val="200000"/>
                        </a:lnSpc>
                      </a:pPr>
                      <a:r>
                        <a:rPr lang="pt-BR" dirty="0" smtClean="0"/>
                        <a:t>6</a:t>
                      </a:r>
                      <a:endParaRPr lang="pt-BR" dirty="0"/>
                    </a:p>
                  </a:txBody>
                  <a:tcPr/>
                </a:tc>
                <a:tc>
                  <a:txBody>
                    <a:bodyPr/>
                    <a:lstStyle/>
                    <a:p>
                      <a:r>
                        <a:rPr lang="pt-BR" dirty="0" err="1" smtClean="0"/>
                        <a:t>JavaScript</a:t>
                      </a:r>
                      <a:r>
                        <a:rPr lang="pt-BR" baseline="0" dirty="0" smtClean="0"/>
                        <a:t> pode invocar um serviço SOAP mas essa implementação é bastante complexa de se fazer</a:t>
                      </a:r>
                      <a:endParaRPr lang="pt-BR" dirty="0"/>
                    </a:p>
                  </a:txBody>
                  <a:tcPr/>
                </a:tc>
                <a:tc>
                  <a:txBody>
                    <a:bodyPr/>
                    <a:lstStyle/>
                    <a:p>
                      <a:r>
                        <a:rPr lang="pt-BR" dirty="0" smtClean="0"/>
                        <a:t>Fácil de invocar via </a:t>
                      </a:r>
                      <a:r>
                        <a:rPr lang="pt-BR" dirty="0" err="1" smtClean="0"/>
                        <a:t>JavaScript</a:t>
                      </a:r>
                      <a:endParaRPr lang="pt-BR" dirty="0"/>
                    </a:p>
                  </a:txBody>
                  <a:tcPr/>
                </a:tc>
              </a:tr>
              <a:tr h="748665">
                <a:tc>
                  <a:txBody>
                    <a:bodyPr/>
                    <a:lstStyle/>
                    <a:p>
                      <a:pPr algn="ctr">
                        <a:lnSpc>
                          <a:spcPct val="200000"/>
                        </a:lnSpc>
                      </a:pPr>
                      <a:r>
                        <a:rPr lang="pt-BR" dirty="0" smtClean="0"/>
                        <a:t>7</a:t>
                      </a:r>
                      <a:endParaRPr lang="pt-BR" dirty="0"/>
                    </a:p>
                  </a:txBody>
                  <a:tcPr/>
                </a:tc>
                <a:tc>
                  <a:txBody>
                    <a:bodyPr/>
                    <a:lstStyle/>
                    <a:p>
                      <a:r>
                        <a:rPr lang="pt-BR" dirty="0" smtClean="0"/>
                        <a:t>Comparado com REST</a:t>
                      </a:r>
                      <a:r>
                        <a:rPr lang="pt-BR" baseline="0" dirty="0" smtClean="0"/>
                        <a:t> sua performance não é das melhores</a:t>
                      </a:r>
                      <a:endParaRPr lang="pt-BR" dirty="0"/>
                    </a:p>
                  </a:txBody>
                  <a:tcPr/>
                </a:tc>
                <a:tc>
                  <a:txBody>
                    <a:bodyPr/>
                    <a:lstStyle/>
                    <a:p>
                      <a:r>
                        <a:rPr lang="pt-BR" dirty="0" smtClean="0"/>
                        <a:t>Comparado</a:t>
                      </a:r>
                      <a:r>
                        <a:rPr lang="pt-BR" baseline="0" dirty="0" smtClean="0"/>
                        <a:t> com SOAP a performance é melhor consome menos recursos de processamento, código mais enxuto </a:t>
                      </a:r>
                      <a:r>
                        <a:rPr lang="pt-BR" baseline="0" dirty="0" err="1" smtClean="0"/>
                        <a:t>etc</a:t>
                      </a:r>
                      <a:endParaRPr lang="pt-BR" dirty="0"/>
                    </a:p>
                  </a:txBody>
                  <a:tcPr/>
                </a:tc>
              </a:tr>
            </a:tbl>
          </a:graphicData>
        </a:graphic>
      </p:graphicFrame>
    </p:spTree>
    <p:extLst>
      <p:ext uri="{BB962C8B-B14F-4D97-AF65-F5344CB8AC3E}">
        <p14:creationId xmlns:p14="http://schemas.microsoft.com/office/powerpoint/2010/main" val="2538063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106680"/>
            <a:ext cx="12417528" cy="6583680"/>
          </a:xfrm>
          <a:prstGeom prst="rect">
            <a:avLst/>
          </a:prstGeom>
        </p:spPr>
      </p:pic>
    </p:spTree>
    <p:extLst>
      <p:ext uri="{BB962C8B-B14F-4D97-AF65-F5344CB8AC3E}">
        <p14:creationId xmlns:p14="http://schemas.microsoft.com/office/powerpoint/2010/main" val="949638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324" y="1238250"/>
            <a:ext cx="5552123" cy="4339590"/>
          </a:xfrm>
          <a:prstGeom prst="rect">
            <a:avLst/>
          </a:prstGeom>
        </p:spPr>
      </p:pic>
    </p:spTree>
    <p:extLst>
      <p:ext uri="{BB962C8B-B14F-4D97-AF65-F5344CB8AC3E}">
        <p14:creationId xmlns:p14="http://schemas.microsoft.com/office/powerpoint/2010/main" val="2610066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2467</TotalTime>
  <Words>1203</Words>
  <Application>Microsoft Office PowerPoint</Application>
  <PresentationFormat>Widescreen</PresentationFormat>
  <Paragraphs>289</Paragraphs>
  <Slides>65</Slides>
  <Notes>5</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65</vt:i4>
      </vt:variant>
    </vt:vector>
  </HeadingPairs>
  <TitlesOfParts>
    <vt:vector size="71" baseType="lpstr">
      <vt:lpstr>Arial</vt:lpstr>
      <vt:lpstr>Calibri</vt:lpstr>
      <vt:lpstr>Trebuchet MS</vt:lpstr>
      <vt:lpstr>Wingdings</vt:lpstr>
      <vt:lpstr>Wingdings 3</vt:lpstr>
      <vt:lpstr>Facetado</vt:lpstr>
      <vt:lpstr>RESTFul API’s com ASP.NET Core 2.0 do Zero A Nuvem</vt:lpstr>
      <vt:lpstr>Apresentação do PowerPoint</vt:lpstr>
      <vt:lpstr>A definição do W3C</vt:lpstr>
      <vt:lpstr>Apresentação do PowerPoint</vt:lpstr>
      <vt:lpstr>Muitos 'padrões' diferentes :</vt:lpstr>
      <vt:lpstr>Apresentação do PowerPoint</vt:lpstr>
      <vt:lpstr>Apresentação do PowerPoint</vt:lpstr>
      <vt:lpstr>Apresentação do PowerPoint</vt:lpstr>
      <vt:lpstr>Apresentação do PowerPoint</vt:lpstr>
      <vt:lpstr>Definindo REST!</vt:lpstr>
      <vt:lpstr>REST é baseado em um conjunto de restriçoes</vt:lpstr>
      <vt:lpstr>Formatos Suportados em Web Services REST</vt:lpstr>
      <vt:lpstr>Vantagens dos Web Services RESTful</vt:lpstr>
      <vt:lpstr>Apresentação do PowerPoint</vt:lpstr>
      <vt:lpstr>Request e Response</vt:lpstr>
      <vt:lpstr>Request e Response</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verbo HTTP</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verbos menos conhecidos</vt:lpstr>
      <vt:lpstr>Outros verbos menos conhecidos</vt:lpstr>
      <vt:lpstr>Outros verbos menos conhecidos</vt:lpstr>
      <vt:lpstr>Outros verbos menos conhecidos</vt:lpstr>
      <vt:lpstr>Outros verbos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74</cp:revision>
  <dcterms:created xsi:type="dcterms:W3CDTF">2018-05-13T17:08:49Z</dcterms:created>
  <dcterms:modified xsi:type="dcterms:W3CDTF">2018-06-01T01:30:19Z</dcterms:modified>
</cp:coreProperties>
</file>